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6" r:id="rId5"/>
    <p:sldId id="258" r:id="rId6"/>
    <p:sldId id="259" r:id="rId7"/>
    <p:sldId id="261" r:id="rId8"/>
    <p:sldId id="262" r:id="rId9"/>
    <p:sldId id="277" r:id="rId10"/>
    <p:sldId id="263" r:id="rId11"/>
    <p:sldId id="264" r:id="rId12"/>
    <p:sldId id="278" r:id="rId13"/>
    <p:sldId id="266" r:id="rId14"/>
    <p:sldId id="279" r:id="rId15"/>
    <p:sldId id="267" r:id="rId16"/>
    <p:sldId id="268" r:id="rId17"/>
    <p:sldId id="269" r:id="rId18"/>
    <p:sldId id="280" r:id="rId19"/>
    <p:sldId id="270" r:id="rId20"/>
    <p:sldId id="271" r:id="rId21"/>
    <p:sldId id="272" r:id="rId22"/>
    <p:sldId id="273" r:id="rId23"/>
    <p:sldId id="274"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5FE32B8-254C-49B0-A657-1451E3D64D6C}" type="datetimeFigureOut">
              <a:rPr lang="en-AU" smtClean="0"/>
              <a:pPr/>
              <a:t>19/02/2013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E01C8E-1AEE-4FD6-A753-B193E86F4282}"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5FE32B8-254C-49B0-A657-1451E3D64D6C}" type="datetimeFigureOut">
              <a:rPr lang="en-AU" smtClean="0"/>
              <a:pPr/>
              <a:t>19/02/2013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E01C8E-1AEE-4FD6-A753-B193E86F4282}"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5FE32B8-254C-49B0-A657-1451E3D64D6C}" type="datetimeFigureOut">
              <a:rPr lang="en-AU" smtClean="0"/>
              <a:pPr/>
              <a:t>19/02/2013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E01C8E-1AEE-4FD6-A753-B193E86F4282}"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5FE32B8-254C-49B0-A657-1451E3D64D6C}" type="datetimeFigureOut">
              <a:rPr lang="en-AU" smtClean="0"/>
              <a:pPr/>
              <a:t>19/02/2013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E01C8E-1AEE-4FD6-A753-B193E86F4282}"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FE32B8-254C-49B0-A657-1451E3D64D6C}" type="datetimeFigureOut">
              <a:rPr lang="en-AU" smtClean="0"/>
              <a:pPr/>
              <a:t>19/02/2013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E01C8E-1AEE-4FD6-A753-B193E86F4282}"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5FE32B8-254C-49B0-A657-1451E3D64D6C}" type="datetimeFigureOut">
              <a:rPr lang="en-AU" smtClean="0"/>
              <a:pPr/>
              <a:t>19/02/2013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CE01C8E-1AEE-4FD6-A753-B193E86F4282}"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5FE32B8-254C-49B0-A657-1451E3D64D6C}" type="datetimeFigureOut">
              <a:rPr lang="en-AU" smtClean="0"/>
              <a:pPr/>
              <a:t>19/02/2013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CE01C8E-1AEE-4FD6-A753-B193E86F4282}"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5FE32B8-254C-49B0-A657-1451E3D64D6C}" type="datetimeFigureOut">
              <a:rPr lang="en-AU" smtClean="0"/>
              <a:pPr/>
              <a:t>19/02/2013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CE01C8E-1AEE-4FD6-A753-B193E86F4282}"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E32B8-254C-49B0-A657-1451E3D64D6C}" type="datetimeFigureOut">
              <a:rPr lang="en-AU" smtClean="0"/>
              <a:pPr/>
              <a:t>19/02/2013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CE01C8E-1AEE-4FD6-A753-B193E86F4282}"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E32B8-254C-49B0-A657-1451E3D64D6C}" type="datetimeFigureOut">
              <a:rPr lang="en-AU" smtClean="0"/>
              <a:pPr/>
              <a:t>19/02/2013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CE01C8E-1AEE-4FD6-A753-B193E86F4282}"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E32B8-254C-49B0-A657-1451E3D64D6C}" type="datetimeFigureOut">
              <a:rPr lang="en-AU" smtClean="0"/>
              <a:pPr/>
              <a:t>19/02/2013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CE01C8E-1AEE-4FD6-A753-B193E86F4282}"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E32B8-254C-49B0-A657-1451E3D64D6C}" type="datetimeFigureOut">
              <a:rPr lang="en-AU" smtClean="0"/>
              <a:pPr/>
              <a:t>19/02/2013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01C8E-1AEE-4FD6-A753-B193E86F4282}"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ncbi.nlm.nih.gov/pubmed/22482843"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ncbi.nlm.nih.gov/" TargetMode="External"/><Relationship Id="rId2" Type="http://schemas.openxmlformats.org/officeDocument/2006/relationships/hyperlink" Target="http://www.mayoclinic.com/" TargetMode="External"/><Relationship Id="rId1" Type="http://schemas.openxmlformats.org/officeDocument/2006/relationships/slideLayout" Target="../slideLayouts/slideLayout2.xml"/><Relationship Id="rId6" Type="http://schemas.openxmlformats.org/officeDocument/2006/relationships/hyperlink" Target="http://www.merckmanuals.com/home/about/about_the_merck_manual_home_health_handbook_online_version/committed_to_providing_medical_information_merck_and_the_merck_manuals.html?WT.z_resource=About%20%3cI%3eThe%20Merck%20Manual%20Home%20Health%20Handbook%3c/I%3e%20Online%20Version" TargetMode="External"/><Relationship Id="rId5" Type="http://schemas.openxmlformats.org/officeDocument/2006/relationships/hyperlink" Target="http://www.ncbi.nlm.nih.gov/pubmed/22482843" TargetMode="External"/><Relationship Id="rId4" Type="http://schemas.openxmlformats.org/officeDocument/2006/relationships/hyperlink" Target="http://www.ncbi.nlm.nih.gov/pubmedhealth/aboutnl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428604"/>
            <a:ext cx="8715436" cy="3929089"/>
          </a:xfrm>
        </p:spPr>
        <p:txBody>
          <a:bodyPr>
            <a:normAutofit/>
          </a:bodyPr>
          <a:lstStyle/>
          <a:p>
            <a:pPr algn="l"/>
            <a:r>
              <a:rPr lang="en-US" b="1" dirty="0"/>
              <a:t>Hyper </a:t>
            </a:r>
            <a:r>
              <a:rPr lang="en-US" b="1" dirty="0" err="1"/>
              <a:t>Lipidemia</a:t>
            </a:r>
            <a:r>
              <a:rPr lang="en-US" b="1" dirty="0"/>
              <a:t> and Hypertension </a:t>
            </a:r>
            <a:r>
              <a:rPr lang="en-AU" dirty="0"/>
              <a:t/>
            </a:r>
            <a:br>
              <a:rPr lang="en-AU" dirty="0"/>
            </a:br>
            <a:r>
              <a:rPr lang="en-US" dirty="0"/>
              <a:t>-</a:t>
            </a:r>
            <a:r>
              <a:rPr lang="en-US" sz="2800" dirty="0" smtClean="0"/>
              <a:t>Hypercholesterolemia </a:t>
            </a:r>
            <a:r>
              <a:rPr lang="en-US" sz="2800" dirty="0"/>
              <a:t>and atherosclerosis.</a:t>
            </a:r>
            <a:r>
              <a:rPr lang="en-AU" sz="2800" dirty="0"/>
              <a:t/>
            </a:r>
            <a:br>
              <a:rPr lang="en-AU" sz="2800" dirty="0"/>
            </a:br>
            <a:r>
              <a:rPr lang="en-US" sz="2800" dirty="0"/>
              <a:t>-</a:t>
            </a:r>
            <a:r>
              <a:rPr lang="en-US" sz="2800" dirty="0" err="1"/>
              <a:t>Cerebrovascular</a:t>
            </a:r>
            <a:r>
              <a:rPr lang="en-US" sz="2800" dirty="0"/>
              <a:t> accidents and heart attacks.</a:t>
            </a:r>
            <a:r>
              <a:rPr lang="en-AU" sz="3200" dirty="0"/>
              <a:t/>
            </a:r>
            <a:br>
              <a:rPr lang="en-AU" sz="3200" dirty="0"/>
            </a:br>
            <a:r>
              <a:rPr lang="en-US" sz="2800" dirty="0"/>
              <a:t>-Salt and hypertension.</a:t>
            </a:r>
            <a:r>
              <a:rPr lang="en-AU" dirty="0"/>
              <a:t/>
            </a:r>
            <a:br>
              <a:rPr lang="en-AU" dirty="0"/>
            </a:br>
            <a:endParaRPr lang="en-AU" dirty="0"/>
          </a:p>
        </p:txBody>
      </p:sp>
      <p:sp>
        <p:nvSpPr>
          <p:cNvPr id="3" name="Subtitle 2"/>
          <p:cNvSpPr>
            <a:spLocks noGrp="1"/>
          </p:cNvSpPr>
          <p:nvPr>
            <p:ph type="subTitle" idx="1"/>
          </p:nvPr>
        </p:nvSpPr>
        <p:spPr>
          <a:xfrm>
            <a:off x="714348" y="4500570"/>
            <a:ext cx="7643866" cy="1138230"/>
          </a:xfrm>
        </p:spPr>
        <p:txBody>
          <a:bodyPr>
            <a:normAutofit lnSpcReduction="10000"/>
          </a:bodyPr>
          <a:lstStyle/>
          <a:p>
            <a:r>
              <a:rPr lang="en-AU" dirty="0" smtClean="0"/>
              <a:t>Mustapha </a:t>
            </a:r>
            <a:r>
              <a:rPr lang="en-AU" dirty="0" err="1" smtClean="0"/>
              <a:t>Mneimne.MD.ABS.FACS.MBA</a:t>
            </a:r>
            <a:endParaRPr lang="en-AU" dirty="0" smtClean="0"/>
          </a:p>
          <a:p>
            <a:r>
              <a:rPr lang="en-AU" dirty="0" smtClean="0"/>
              <a:t>LAU-Basic Health-2013</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579296" cy="1426170"/>
          </a:xfrm>
        </p:spPr>
        <p:txBody>
          <a:bodyPr>
            <a:normAutofit fontScale="90000"/>
          </a:bodyPr>
          <a:lstStyle/>
          <a:p>
            <a:r>
              <a:rPr lang="en-US" sz="4000" dirty="0" smtClean="0"/>
              <a:t/>
            </a:r>
            <a:br>
              <a:rPr lang="en-US" sz="4000" dirty="0" smtClean="0"/>
            </a:br>
            <a:r>
              <a:rPr lang="en-US" sz="4000" dirty="0" smtClean="0">
                <a:solidFill>
                  <a:srgbClr val="FF0000"/>
                </a:solidFill>
              </a:rPr>
              <a:t>Prevention</a:t>
            </a:r>
            <a:r>
              <a:rPr lang="en-US" dirty="0" smtClean="0"/>
              <a:t/>
            </a:r>
            <a:br>
              <a:rPr lang="en-US" dirty="0" smtClean="0"/>
            </a:br>
            <a:r>
              <a:rPr lang="en-US" sz="2700" dirty="0" smtClean="0"/>
              <a:t>Lifestyle </a:t>
            </a:r>
            <a:r>
              <a:rPr lang="en-US" sz="2700" dirty="0"/>
              <a:t>changes can help you prevent or slow the progression of atherosclerosis</a:t>
            </a:r>
            <a:r>
              <a:rPr lang="en-US" dirty="0"/>
              <a:t>. </a:t>
            </a:r>
            <a:br>
              <a:rPr lang="en-US" dirty="0"/>
            </a:br>
            <a:endParaRPr lang="en-AU" dirty="0"/>
          </a:p>
        </p:txBody>
      </p:sp>
      <p:sp>
        <p:nvSpPr>
          <p:cNvPr id="3" name="Content Placeholder 2"/>
          <p:cNvSpPr>
            <a:spLocks noGrp="1"/>
          </p:cNvSpPr>
          <p:nvPr>
            <p:ph idx="1"/>
          </p:nvPr>
        </p:nvSpPr>
        <p:spPr>
          <a:xfrm>
            <a:off x="107504" y="1844824"/>
            <a:ext cx="8856984" cy="4824536"/>
          </a:xfrm>
        </p:spPr>
        <p:txBody>
          <a:bodyPr>
            <a:normAutofit fontScale="62500" lnSpcReduction="20000"/>
          </a:bodyPr>
          <a:lstStyle/>
          <a:p>
            <a:r>
              <a:rPr lang="en-US" b="1" dirty="0" smtClean="0"/>
              <a:t>Stop smoking.</a:t>
            </a:r>
            <a:r>
              <a:rPr lang="en-US" dirty="0" smtClean="0"/>
              <a:t> Smoking damages  arteries.  Quitting is the best way to halt the progression of atherosclerosis and reduce the risk of complications.</a:t>
            </a:r>
          </a:p>
          <a:p>
            <a:r>
              <a:rPr lang="en-US" b="1" dirty="0" smtClean="0"/>
              <a:t>Exercise most days of the week.</a:t>
            </a:r>
            <a:r>
              <a:rPr lang="en-US" dirty="0" smtClean="0"/>
              <a:t> Regular exercise can condition your muscles to use oxygen more efficiently. Physical activity can also improve circulation and promote development of new blood vessels that form a natural bypass around obstructions (collateral vessels). Exercise helps lower blood pressure and reduce your risk of diabetes. </a:t>
            </a:r>
          </a:p>
          <a:p>
            <a:pPr marL="0" indent="0">
              <a:buNone/>
            </a:pPr>
            <a:r>
              <a:rPr lang="en-US" b="1" dirty="0" smtClean="0"/>
              <a:t>        Ideally, </a:t>
            </a:r>
            <a:r>
              <a:rPr lang="en-US" b="1" dirty="0"/>
              <a:t>exercise should </a:t>
            </a:r>
            <a:r>
              <a:rPr lang="en-US" b="1" dirty="0" smtClean="0"/>
              <a:t> be 30 to 60 minutes most days of the week</a:t>
            </a:r>
            <a:r>
              <a:rPr lang="en-US" dirty="0" smtClean="0"/>
              <a:t>. </a:t>
            </a:r>
          </a:p>
          <a:p>
            <a:r>
              <a:rPr lang="en-US" b="1" dirty="0" smtClean="0"/>
              <a:t>Eat healthy foods.</a:t>
            </a:r>
            <a:r>
              <a:rPr lang="en-US" dirty="0" smtClean="0"/>
              <a:t> A heart-healthy diet based on fruits, vegetables and whole grains — and low in saturated fat, cholesterol and sodium — can help you control  weight, blood pressure, cholesterol and blood sugar. </a:t>
            </a:r>
          </a:p>
          <a:p>
            <a:r>
              <a:rPr lang="en-US" b="1" dirty="0" smtClean="0"/>
              <a:t>Lose extra weight and maintain a healthy weight.</a:t>
            </a:r>
            <a:r>
              <a:rPr lang="en-US" dirty="0" smtClean="0"/>
              <a:t> Weight reduction can help reduce your risk of high blood pressure and high cholesterol, two of the major risk factors for developing atherosclerosis. </a:t>
            </a:r>
          </a:p>
          <a:p>
            <a:r>
              <a:rPr lang="en-US" b="1" dirty="0" smtClean="0"/>
              <a:t>Manage stress.</a:t>
            </a:r>
            <a:r>
              <a:rPr lang="en-US" dirty="0" smtClean="0"/>
              <a:t> Reduce stress as much as possible. Practice healthy techniques for managing stress, such as muscle relaxation and deep breathing.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p:spPr>
        <p:txBody>
          <a:bodyPr>
            <a:normAutofit/>
          </a:bodyPr>
          <a:lstStyle/>
          <a:p>
            <a:pPr algn="l"/>
            <a:r>
              <a:rPr lang="en-US" sz="2800" b="1" dirty="0" smtClean="0">
                <a:solidFill>
                  <a:srgbClr val="FF0000"/>
                </a:solidFill>
              </a:rPr>
              <a:t>Alternative medicine in controlling atherosclerosis</a:t>
            </a:r>
            <a:endParaRPr lang="en-AU" sz="2800" dirty="0">
              <a:solidFill>
                <a:srgbClr val="FF0000"/>
              </a:solidFill>
            </a:endParaRPr>
          </a:p>
        </p:txBody>
      </p:sp>
      <p:sp>
        <p:nvSpPr>
          <p:cNvPr id="3" name="Content Placeholder 2"/>
          <p:cNvSpPr>
            <a:spLocks noGrp="1"/>
          </p:cNvSpPr>
          <p:nvPr>
            <p:ph idx="1"/>
          </p:nvPr>
        </p:nvSpPr>
        <p:spPr>
          <a:xfrm>
            <a:off x="179512" y="1052736"/>
            <a:ext cx="8784976" cy="5805264"/>
          </a:xfrm>
        </p:spPr>
        <p:txBody>
          <a:bodyPr>
            <a:normAutofit fontScale="70000" lnSpcReduction="20000"/>
          </a:bodyPr>
          <a:lstStyle/>
          <a:p>
            <a:r>
              <a:rPr lang="en-US" dirty="0" smtClean="0"/>
              <a:t> It's thought that some foods and herbal supplements can help reduce high cholesterol level and high blood pressure, two major risk factors for developing atherosclerosis. </a:t>
            </a:r>
          </a:p>
          <a:p>
            <a:r>
              <a:rPr lang="en-US" dirty="0" smtClean="0"/>
              <a:t>Alpha-</a:t>
            </a:r>
            <a:r>
              <a:rPr lang="en-US" dirty="0" err="1" smtClean="0"/>
              <a:t>linolenic</a:t>
            </a:r>
            <a:r>
              <a:rPr lang="en-US" dirty="0" smtClean="0"/>
              <a:t> acid (ALA)</a:t>
            </a:r>
          </a:p>
          <a:p>
            <a:r>
              <a:rPr lang="en-US" dirty="0" smtClean="0"/>
              <a:t>Artichoke</a:t>
            </a:r>
          </a:p>
          <a:p>
            <a:r>
              <a:rPr lang="en-US" dirty="0" smtClean="0"/>
              <a:t>Barley</a:t>
            </a:r>
          </a:p>
          <a:p>
            <a:r>
              <a:rPr lang="en-US" dirty="0" smtClean="0"/>
              <a:t>Blond </a:t>
            </a:r>
            <a:r>
              <a:rPr lang="en-US" dirty="0" err="1" smtClean="0"/>
              <a:t>psyllium</a:t>
            </a:r>
            <a:r>
              <a:rPr lang="en-US" dirty="0" smtClean="0"/>
              <a:t> (found in seed husk and products such as Metamucil)</a:t>
            </a:r>
          </a:p>
          <a:p>
            <a:r>
              <a:rPr lang="en-US" dirty="0" smtClean="0"/>
              <a:t>Calcium</a:t>
            </a:r>
          </a:p>
          <a:p>
            <a:r>
              <a:rPr lang="en-US" dirty="0" smtClean="0"/>
              <a:t>Cocoa</a:t>
            </a:r>
          </a:p>
          <a:p>
            <a:r>
              <a:rPr lang="en-US" dirty="0" smtClean="0"/>
              <a:t>Cod liver oil</a:t>
            </a:r>
          </a:p>
          <a:p>
            <a:r>
              <a:rPr lang="en-US" dirty="0" smtClean="0"/>
              <a:t>Coenzyme Q10</a:t>
            </a:r>
          </a:p>
          <a:p>
            <a:r>
              <a:rPr lang="en-US" dirty="0" smtClean="0"/>
              <a:t>Garlic</a:t>
            </a:r>
          </a:p>
          <a:p>
            <a:r>
              <a:rPr lang="en-US" dirty="0" smtClean="0"/>
              <a:t>Oat bran (found in oatmeal and whole oats)</a:t>
            </a:r>
          </a:p>
          <a:p>
            <a:r>
              <a:rPr lang="en-US" dirty="0" smtClean="0"/>
              <a:t>Omega-3 fatty acids</a:t>
            </a:r>
          </a:p>
          <a:p>
            <a:r>
              <a:rPr lang="en-US" dirty="0" err="1" smtClean="0"/>
              <a:t>Sitostanol</a:t>
            </a:r>
            <a:r>
              <a:rPr lang="en-US" dirty="0" smtClean="0"/>
              <a:t> (found in oral supplements and some margarines.</a:t>
            </a:r>
          </a:p>
          <a:p>
            <a:r>
              <a:rPr lang="en-US" dirty="0" smtClean="0"/>
              <a:t>Relaxation techniques can temporarily lower  blood pressure, and thus reduce the risk of developing atherosclerosis. </a:t>
            </a:r>
          </a:p>
          <a:p>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dirty="0" smtClean="0">
                <a:solidFill>
                  <a:srgbClr val="FF0000"/>
                </a:solidFill>
              </a:rPr>
              <a:t>Conclusion</a:t>
            </a:r>
            <a:endParaRPr lang="en-US" dirty="0">
              <a:solidFill>
                <a:srgbClr val="FF0000"/>
              </a:solidFill>
            </a:endParaRPr>
          </a:p>
        </p:txBody>
      </p:sp>
      <p:sp>
        <p:nvSpPr>
          <p:cNvPr id="3" name="Content Placeholder 2"/>
          <p:cNvSpPr>
            <a:spLocks noGrp="1"/>
          </p:cNvSpPr>
          <p:nvPr>
            <p:ph idx="1"/>
          </p:nvPr>
        </p:nvSpPr>
        <p:spPr>
          <a:xfrm>
            <a:off x="179512" y="1268760"/>
            <a:ext cx="8712968" cy="5400600"/>
          </a:xfrm>
        </p:spPr>
        <p:txBody>
          <a:bodyPr>
            <a:normAutofit/>
          </a:bodyPr>
          <a:lstStyle/>
          <a:p>
            <a:r>
              <a:rPr lang="en-US" sz="2800" dirty="0" smtClean="0"/>
              <a:t>Atherosclerosis is inevitable. However slowing the progress will prevent the risk of complications: Heart attack, stroke and hypertension.</a:t>
            </a:r>
          </a:p>
          <a:p>
            <a:r>
              <a:rPr lang="en-US" sz="2800" u="sng" dirty="0" smtClean="0"/>
              <a:t>Prevention is the best way to control atherosclerosis</a:t>
            </a:r>
            <a:r>
              <a:rPr lang="en-US" sz="2800" dirty="0" smtClean="0"/>
              <a:t>:</a:t>
            </a:r>
          </a:p>
          <a:p>
            <a:r>
              <a:rPr lang="en-US" dirty="0" smtClean="0"/>
              <a:t>Quitting </a:t>
            </a:r>
            <a:r>
              <a:rPr lang="en-US" dirty="0"/>
              <a:t>smoking</a:t>
            </a:r>
          </a:p>
          <a:p>
            <a:r>
              <a:rPr lang="en-US" dirty="0"/>
              <a:t>Eating healthy </a:t>
            </a:r>
            <a:r>
              <a:rPr lang="en-US" dirty="0" smtClean="0"/>
              <a:t>foods(low </a:t>
            </a:r>
            <a:r>
              <a:rPr lang="en-US" dirty="0" err="1" smtClean="0"/>
              <a:t>salt,low</a:t>
            </a:r>
            <a:r>
              <a:rPr lang="en-US" dirty="0" smtClean="0"/>
              <a:t> carbs &amp; low fats).</a:t>
            </a:r>
            <a:endParaRPr lang="en-US" dirty="0"/>
          </a:p>
          <a:p>
            <a:r>
              <a:rPr lang="en-US" dirty="0"/>
              <a:t>Exercising regularly</a:t>
            </a:r>
          </a:p>
          <a:p>
            <a:r>
              <a:rPr lang="en-US" dirty="0"/>
              <a:t>Maintaining a healthy weight</a:t>
            </a:r>
          </a:p>
          <a:p>
            <a:endParaRPr lang="en-US" dirty="0"/>
          </a:p>
        </p:txBody>
      </p:sp>
    </p:spTree>
    <p:extLst>
      <p:ext uri="{BB962C8B-B14F-4D97-AF65-F5344CB8AC3E}">
        <p14:creationId xmlns:p14="http://schemas.microsoft.com/office/powerpoint/2010/main" xmlns="" val="1266407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smtClean="0">
                <a:solidFill>
                  <a:srgbClr val="C00000"/>
                </a:solidFill>
              </a:rPr>
              <a:t>Hypertension</a:t>
            </a:r>
            <a:endParaRPr lang="en-AU" dirty="0">
              <a:solidFill>
                <a:srgbClr val="C00000"/>
              </a:solidFill>
            </a:endParaRPr>
          </a:p>
        </p:txBody>
      </p:sp>
      <p:sp>
        <p:nvSpPr>
          <p:cNvPr id="3" name="Content Placeholder 2"/>
          <p:cNvSpPr>
            <a:spLocks noGrp="1"/>
          </p:cNvSpPr>
          <p:nvPr>
            <p:ph idx="1"/>
          </p:nvPr>
        </p:nvSpPr>
        <p:spPr>
          <a:xfrm>
            <a:off x="107504" y="1196752"/>
            <a:ext cx="8579296" cy="5472608"/>
          </a:xfrm>
        </p:spPr>
        <p:txBody>
          <a:bodyPr>
            <a:normAutofit fontScale="92500" lnSpcReduction="20000"/>
          </a:bodyPr>
          <a:lstStyle/>
          <a:p>
            <a:pPr marL="0" indent="0">
              <a:buNone/>
            </a:pPr>
            <a:r>
              <a:rPr lang="en-US" b="1" dirty="0" smtClean="0"/>
              <a:t>Introduction and Definition</a:t>
            </a:r>
          </a:p>
          <a:p>
            <a:r>
              <a:rPr lang="en-US" dirty="0" smtClean="0"/>
              <a:t> High blood pressure is a common condition in which the force of the blood against artery walls is high enough that it may eventually cause health problems, such as heart disease. </a:t>
            </a:r>
          </a:p>
          <a:p>
            <a:r>
              <a:rPr lang="en-US" dirty="0" smtClean="0"/>
              <a:t>Blood pressure is determined by the amount of blood the heart pumps and the amount of resistance to blood flow in the arteries. The more blood heart pumps and the narrower the arteries, the higher the blood pressure. </a:t>
            </a:r>
          </a:p>
          <a:p>
            <a:r>
              <a:rPr lang="en-US" dirty="0" smtClean="0"/>
              <a:t>Uncontrolled high blood pressure increases the risk of serious health problems, including heart attack and stroke. </a:t>
            </a:r>
          </a:p>
          <a:p>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36104"/>
          </a:xfrm>
        </p:spPr>
        <p:txBody>
          <a:bodyPr>
            <a:normAutofit fontScale="90000"/>
          </a:bodyPr>
          <a:lstStyle/>
          <a:p>
            <a:pPr algn="l"/>
            <a:r>
              <a:rPr lang="en-US" b="1" dirty="0" smtClean="0"/>
              <a:t/>
            </a:r>
            <a:br>
              <a:rPr lang="en-US" b="1" dirty="0" smtClean="0"/>
            </a:br>
            <a:r>
              <a:rPr lang="en-US" sz="3600" dirty="0" smtClean="0">
                <a:solidFill>
                  <a:srgbClr val="C00000"/>
                </a:solidFill>
              </a:rPr>
              <a:t>Hypertension: </a:t>
            </a:r>
            <a:r>
              <a:rPr lang="en-US" sz="2700" b="1" dirty="0" smtClean="0">
                <a:solidFill>
                  <a:srgbClr val="C00000"/>
                </a:solidFill>
              </a:rPr>
              <a:t>Introduction </a:t>
            </a:r>
            <a:r>
              <a:rPr lang="en-US" sz="2700" b="1" dirty="0">
                <a:solidFill>
                  <a:srgbClr val="C00000"/>
                </a:solidFill>
              </a:rPr>
              <a:t>and </a:t>
            </a:r>
            <a:r>
              <a:rPr lang="en-US" sz="2700" b="1" dirty="0" smtClean="0">
                <a:solidFill>
                  <a:srgbClr val="C00000"/>
                </a:solidFill>
              </a:rPr>
              <a:t>Definition </a:t>
            </a:r>
            <a:r>
              <a:rPr lang="en-US" sz="2200" dirty="0" smtClean="0">
                <a:solidFill>
                  <a:srgbClr val="C00000"/>
                </a:solidFill>
              </a:rPr>
              <a:t>Cont’d</a:t>
            </a:r>
            <a:r>
              <a:rPr lang="en-US" sz="4000" dirty="0">
                <a:solidFill>
                  <a:srgbClr val="C00000"/>
                </a:solidFill>
              </a:rPr>
              <a:t/>
            </a:r>
            <a:br>
              <a:rPr lang="en-US" sz="4000" dirty="0">
                <a:solidFill>
                  <a:srgbClr val="C00000"/>
                </a:solidFill>
              </a:rPr>
            </a:br>
            <a:endParaRPr lang="en-US" dirty="0">
              <a:solidFill>
                <a:srgbClr val="C00000"/>
              </a:solidFill>
            </a:endParaRPr>
          </a:p>
        </p:txBody>
      </p:sp>
      <p:sp>
        <p:nvSpPr>
          <p:cNvPr id="3" name="Content Placeholder 2"/>
          <p:cNvSpPr>
            <a:spLocks noGrp="1"/>
          </p:cNvSpPr>
          <p:nvPr>
            <p:ph idx="1"/>
          </p:nvPr>
        </p:nvSpPr>
        <p:spPr>
          <a:xfrm>
            <a:off x="251520" y="1196752"/>
            <a:ext cx="8435280" cy="5400600"/>
          </a:xfrm>
        </p:spPr>
        <p:txBody>
          <a:bodyPr/>
          <a:lstStyle/>
          <a:p>
            <a:r>
              <a:rPr lang="en-US" dirty="0"/>
              <a:t>High blood pressure typically develops over many years, and it affects nearly everyone eventually. </a:t>
            </a:r>
          </a:p>
          <a:p>
            <a:r>
              <a:rPr lang="en-US" dirty="0"/>
              <a:t>Fortunately, high blood pressure can be easily detected. And once it is diagnosed, patients will be on </a:t>
            </a:r>
            <a:r>
              <a:rPr lang="en-US" dirty="0" err="1"/>
              <a:t>antihypertension</a:t>
            </a:r>
            <a:r>
              <a:rPr lang="en-US" dirty="0"/>
              <a:t> drugs for life along with certain life style changes</a:t>
            </a:r>
            <a:r>
              <a:rPr lang="en-US" dirty="0" smtClean="0"/>
              <a:t>.</a:t>
            </a:r>
          </a:p>
          <a:p>
            <a:r>
              <a:rPr lang="en-US" u="sng" dirty="0" smtClean="0"/>
              <a:t>Hypertension is defined as elevation of blood pressure above 120/80 mmHg.</a:t>
            </a:r>
            <a:endParaRPr lang="en-US" u="sng" dirty="0"/>
          </a:p>
          <a:p>
            <a:endParaRPr lang="en-US" dirty="0"/>
          </a:p>
        </p:txBody>
      </p:sp>
    </p:spTree>
    <p:extLst>
      <p:ext uri="{BB962C8B-B14F-4D97-AF65-F5344CB8AC3E}">
        <p14:creationId xmlns:p14="http://schemas.microsoft.com/office/powerpoint/2010/main" xmlns="" val="1283333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algn="l"/>
            <a:r>
              <a:rPr lang="en-US" sz="3600" dirty="0" smtClean="0">
                <a:solidFill>
                  <a:srgbClr val="C00000"/>
                </a:solidFill>
              </a:rPr>
              <a:t>Hypertension: </a:t>
            </a:r>
            <a:r>
              <a:rPr lang="en-US" dirty="0" smtClean="0">
                <a:solidFill>
                  <a:srgbClr val="C00000"/>
                </a:solidFill>
              </a:rPr>
              <a:t>Symptoms</a:t>
            </a:r>
            <a:endParaRPr lang="en-AU" dirty="0">
              <a:solidFill>
                <a:srgbClr val="C00000"/>
              </a:solidFill>
            </a:endParaRPr>
          </a:p>
        </p:txBody>
      </p:sp>
      <p:sp>
        <p:nvSpPr>
          <p:cNvPr id="3" name="Content Placeholder 2"/>
          <p:cNvSpPr>
            <a:spLocks noGrp="1"/>
          </p:cNvSpPr>
          <p:nvPr>
            <p:ph idx="1"/>
          </p:nvPr>
        </p:nvSpPr>
        <p:spPr>
          <a:xfrm>
            <a:off x="107504" y="1052736"/>
            <a:ext cx="8928992" cy="5688632"/>
          </a:xfrm>
        </p:spPr>
        <p:txBody>
          <a:bodyPr>
            <a:normAutofit/>
          </a:bodyPr>
          <a:lstStyle/>
          <a:p>
            <a:r>
              <a:rPr lang="en-US" dirty="0" smtClean="0"/>
              <a:t>Most people with high blood pressure have no signs or symptoms, even if blood pressure readings reach dangerously high levels. </a:t>
            </a:r>
          </a:p>
          <a:p>
            <a:r>
              <a:rPr lang="en-US" dirty="0" smtClean="0"/>
              <a:t>Although a few people with early-stage high blood pressure may have dull headaches, dizzy spells or a few more nosebleeds than normal, these signs and symptoms typically don't occur until high blood pressure has reached a severe — even life-threatening — stage. </a:t>
            </a:r>
          </a:p>
          <a:p>
            <a:r>
              <a:rPr lang="en-AU" dirty="0" smtClean="0"/>
              <a:t>Sometimes heart attack or stroke may be the presenting </a:t>
            </a:r>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a:solidFill>
                  <a:srgbClr val="C00000"/>
                </a:solidFill>
              </a:rPr>
              <a:t>Hypertension:</a:t>
            </a:r>
            <a:endParaRPr lang="en-AU" dirty="0"/>
          </a:p>
        </p:txBody>
      </p:sp>
      <p:sp>
        <p:nvSpPr>
          <p:cNvPr id="3" name="Content Placeholder 2"/>
          <p:cNvSpPr>
            <a:spLocks noGrp="1"/>
          </p:cNvSpPr>
          <p:nvPr>
            <p:ph idx="1"/>
          </p:nvPr>
        </p:nvSpPr>
        <p:spPr>
          <a:xfrm>
            <a:off x="179512" y="1124744"/>
            <a:ext cx="8784976" cy="5616624"/>
          </a:xfrm>
        </p:spPr>
        <p:txBody>
          <a:bodyPr>
            <a:normAutofit fontScale="70000" lnSpcReduction="20000"/>
          </a:bodyPr>
          <a:lstStyle/>
          <a:p>
            <a:r>
              <a:rPr lang="en-US" b="1" dirty="0" smtClean="0"/>
              <a:t>Primary (essential) hypertension</a:t>
            </a:r>
            <a:r>
              <a:rPr lang="en-US" dirty="0" smtClean="0"/>
              <a:t/>
            </a:r>
            <a:br>
              <a:rPr lang="en-US" dirty="0" smtClean="0"/>
            </a:br>
            <a:r>
              <a:rPr lang="en-US" dirty="0" smtClean="0"/>
              <a:t>For most adults, there's no identifiable cause of high blood pressure. This type of high blood pressure, called essential hypertension or primary hypertension, tends to develop gradually over many years. </a:t>
            </a:r>
          </a:p>
          <a:p>
            <a:r>
              <a:rPr lang="en-US" b="1" dirty="0" smtClean="0"/>
              <a:t>Secondary hypertension</a:t>
            </a:r>
            <a:r>
              <a:rPr lang="en-US" dirty="0" smtClean="0"/>
              <a:t/>
            </a:r>
            <a:br>
              <a:rPr lang="en-US" dirty="0" smtClean="0"/>
            </a:br>
            <a:r>
              <a:rPr lang="en-US" dirty="0" smtClean="0"/>
              <a:t>Some people have high blood pressure caused by an underlying condition. This type of high blood pressure, called secondary hypertension, tends to appear suddenly and cause higher blood pressure than does primary hypertension. Various conditions and medications can lead to secondary hypertension, including: </a:t>
            </a:r>
          </a:p>
          <a:p>
            <a:r>
              <a:rPr lang="en-US" dirty="0" smtClean="0"/>
              <a:t>Kidney problems</a:t>
            </a:r>
          </a:p>
          <a:p>
            <a:r>
              <a:rPr lang="en-US" dirty="0" smtClean="0"/>
              <a:t>Adrenal gland tumors</a:t>
            </a:r>
          </a:p>
          <a:p>
            <a:r>
              <a:rPr lang="en-US" dirty="0" smtClean="0"/>
              <a:t>Certain defects in blood vessels you're born with (congenital)</a:t>
            </a:r>
          </a:p>
          <a:p>
            <a:r>
              <a:rPr lang="en-US" dirty="0" smtClean="0"/>
              <a:t>Certain medications, such as birth control pills, cold remedies, decongestants, over-the-counter pain relievers and some prescription drugs</a:t>
            </a:r>
          </a:p>
          <a:p>
            <a:r>
              <a:rPr lang="en-US" dirty="0" smtClean="0"/>
              <a:t>Illegal drugs, such as cocaine and amphetamines</a:t>
            </a:r>
          </a:p>
          <a:p>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48072"/>
          </a:xfrm>
        </p:spPr>
        <p:txBody>
          <a:bodyPr>
            <a:normAutofit/>
          </a:bodyPr>
          <a:lstStyle/>
          <a:p>
            <a:r>
              <a:rPr lang="en-US" sz="3600" b="1" dirty="0">
                <a:solidFill>
                  <a:srgbClr val="C00000"/>
                </a:solidFill>
              </a:rPr>
              <a:t>Risk </a:t>
            </a:r>
            <a:r>
              <a:rPr lang="en-US" sz="3600" b="1" dirty="0" smtClean="0">
                <a:solidFill>
                  <a:srgbClr val="C00000"/>
                </a:solidFill>
              </a:rPr>
              <a:t>factors</a:t>
            </a:r>
            <a:endParaRPr lang="en-AU" sz="3600" b="1" dirty="0">
              <a:solidFill>
                <a:srgbClr val="C00000"/>
              </a:solidFill>
            </a:endParaRPr>
          </a:p>
        </p:txBody>
      </p:sp>
      <p:sp>
        <p:nvSpPr>
          <p:cNvPr id="3" name="Content Placeholder 2"/>
          <p:cNvSpPr>
            <a:spLocks noGrp="1"/>
          </p:cNvSpPr>
          <p:nvPr>
            <p:ph idx="1"/>
          </p:nvPr>
        </p:nvSpPr>
        <p:spPr>
          <a:xfrm>
            <a:off x="179512" y="908720"/>
            <a:ext cx="8856984" cy="5904656"/>
          </a:xfrm>
        </p:spPr>
        <p:txBody>
          <a:bodyPr>
            <a:normAutofit fontScale="62500" lnSpcReduction="20000"/>
          </a:bodyPr>
          <a:lstStyle/>
          <a:p>
            <a:pPr marL="0" indent="0">
              <a:buNone/>
            </a:pPr>
            <a:r>
              <a:rPr lang="en-US" dirty="0" smtClean="0"/>
              <a:t> </a:t>
            </a:r>
          </a:p>
          <a:p>
            <a:r>
              <a:rPr lang="en-US" sz="3800" b="1" dirty="0" smtClean="0"/>
              <a:t>Age.</a:t>
            </a:r>
            <a:r>
              <a:rPr lang="en-US" sz="3800" dirty="0" smtClean="0"/>
              <a:t> The risk of high blood pressure increases with age. Through early middle age, high blood pressure is more common in men. Women are more likely to develop high blood pressure after menopause.</a:t>
            </a:r>
          </a:p>
          <a:p>
            <a:r>
              <a:rPr lang="en-US" sz="3800" b="1" dirty="0" smtClean="0"/>
              <a:t>Race.</a:t>
            </a:r>
            <a:r>
              <a:rPr lang="en-US" sz="3800" dirty="0" smtClean="0"/>
              <a:t> High blood pressure is particularly common among blacks</a:t>
            </a:r>
            <a:r>
              <a:rPr lang="en-US" sz="3800" dirty="0"/>
              <a:t>.</a:t>
            </a:r>
            <a:endParaRPr lang="en-US" sz="3800" dirty="0" smtClean="0"/>
          </a:p>
          <a:p>
            <a:r>
              <a:rPr lang="en-US" sz="3800" b="1" dirty="0" smtClean="0"/>
              <a:t>Family history.</a:t>
            </a:r>
            <a:r>
              <a:rPr lang="en-US" sz="3800" dirty="0" smtClean="0"/>
              <a:t> High blood pressure tends to run in families.</a:t>
            </a:r>
          </a:p>
          <a:p>
            <a:r>
              <a:rPr lang="en-US" sz="3800" b="1" dirty="0" smtClean="0"/>
              <a:t>Being overweight or obese.</a:t>
            </a:r>
            <a:r>
              <a:rPr lang="en-US" sz="3800" dirty="0" smtClean="0"/>
              <a:t> The more the weight, the more blood needed to supply oxygen and nutrients to  tissues. </a:t>
            </a:r>
          </a:p>
          <a:p>
            <a:r>
              <a:rPr lang="en-US" sz="3800" b="1" dirty="0" smtClean="0"/>
              <a:t>Sedentary life.</a:t>
            </a:r>
            <a:r>
              <a:rPr lang="en-US" sz="3800" dirty="0" smtClean="0"/>
              <a:t> </a:t>
            </a:r>
            <a:endParaRPr lang="en-US" sz="3800" dirty="0"/>
          </a:p>
          <a:p>
            <a:r>
              <a:rPr lang="en-US" sz="3800" b="1" dirty="0" smtClean="0"/>
              <a:t>Tobacco.</a:t>
            </a:r>
            <a:r>
              <a:rPr lang="en-US" sz="3800" dirty="0" smtClean="0"/>
              <a:t>  Chemicals in tobacco can damage the lining of artery walls. Secondhand smoke also can increase your blood pressure.</a:t>
            </a:r>
          </a:p>
          <a:p>
            <a:r>
              <a:rPr lang="en-US" sz="3800" b="1" dirty="0" smtClean="0"/>
              <a:t>Too much salt (sodium) in your diet.</a:t>
            </a:r>
            <a:r>
              <a:rPr lang="en-US" sz="3800" dirty="0" smtClean="0"/>
              <a:t> Too much sodium in your diet can cause your body to retain fluid, which increases blood pressure.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Risk </a:t>
            </a:r>
            <a:r>
              <a:rPr lang="en-US" b="1" dirty="0" smtClean="0">
                <a:solidFill>
                  <a:srgbClr val="C00000"/>
                </a:solidFill>
              </a:rPr>
              <a:t>factors  </a:t>
            </a:r>
            <a:r>
              <a:rPr lang="en-US" sz="3200" dirty="0" smtClean="0">
                <a:solidFill>
                  <a:srgbClr val="C00000"/>
                </a:solidFill>
              </a:rPr>
              <a:t>cont’d</a:t>
            </a:r>
            <a:endParaRPr lang="en-US" sz="3200" dirty="0"/>
          </a:p>
        </p:txBody>
      </p:sp>
      <p:sp>
        <p:nvSpPr>
          <p:cNvPr id="3" name="Content Placeholder 2"/>
          <p:cNvSpPr>
            <a:spLocks noGrp="1"/>
          </p:cNvSpPr>
          <p:nvPr>
            <p:ph idx="1"/>
          </p:nvPr>
        </p:nvSpPr>
        <p:spPr>
          <a:xfrm>
            <a:off x="457200" y="1600200"/>
            <a:ext cx="8229600" cy="4997152"/>
          </a:xfrm>
        </p:spPr>
        <p:txBody>
          <a:bodyPr>
            <a:normAutofit fontScale="85000" lnSpcReduction="20000"/>
          </a:bodyPr>
          <a:lstStyle/>
          <a:p>
            <a:r>
              <a:rPr lang="en-US" b="1" dirty="0"/>
              <a:t>Too little potassium in your diet.</a:t>
            </a:r>
            <a:r>
              <a:rPr lang="en-US" dirty="0"/>
              <a:t> Potassium helps balance the amount of sodium in cells.</a:t>
            </a:r>
          </a:p>
          <a:p>
            <a:r>
              <a:rPr lang="en-US" b="1" dirty="0"/>
              <a:t>Drinking too much alcohol.</a:t>
            </a:r>
            <a:r>
              <a:rPr lang="en-US" dirty="0"/>
              <a:t> Over time, heavy drinking can damage the heart. Having more than two drinks a day can raise blood pressure.</a:t>
            </a:r>
          </a:p>
          <a:p>
            <a:r>
              <a:rPr lang="en-US" b="1" dirty="0"/>
              <a:t>Stress.</a:t>
            </a:r>
            <a:r>
              <a:rPr lang="en-US" dirty="0"/>
              <a:t> High levels of stress can lead to a temporary, but dramatic, increase in blood pressure. </a:t>
            </a:r>
          </a:p>
          <a:p>
            <a:r>
              <a:rPr lang="en-US" b="1" dirty="0"/>
              <a:t>Certain chronic conditions.</a:t>
            </a:r>
            <a:r>
              <a:rPr lang="en-US" dirty="0"/>
              <a:t> Certain chronic conditions also may increase the risk of high blood pressure, including </a:t>
            </a:r>
            <a:r>
              <a:rPr lang="en-US" b="1" u="sng" dirty="0"/>
              <a:t>high cholesterol</a:t>
            </a:r>
            <a:r>
              <a:rPr lang="en-US" dirty="0"/>
              <a:t>, diabetes, kidney disease and sleep apnea.</a:t>
            </a:r>
          </a:p>
          <a:p>
            <a:r>
              <a:rPr lang="en-US" dirty="0"/>
              <a:t>Sometimes </a:t>
            </a:r>
            <a:r>
              <a:rPr lang="en-US" b="1" dirty="0"/>
              <a:t>pregnancy</a:t>
            </a:r>
            <a:r>
              <a:rPr lang="en-US" dirty="0"/>
              <a:t> contributes to high blood pressure.(Gestational hypertension).</a:t>
            </a:r>
          </a:p>
          <a:p>
            <a:endParaRPr lang="en-US" dirty="0"/>
          </a:p>
        </p:txBody>
      </p:sp>
    </p:spTree>
    <p:extLst>
      <p:ext uri="{BB962C8B-B14F-4D97-AF65-F5344CB8AC3E}">
        <p14:creationId xmlns:p14="http://schemas.microsoft.com/office/powerpoint/2010/main" xmlns="" val="3486384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AU" dirty="0" smtClean="0">
                <a:solidFill>
                  <a:srgbClr val="C00000"/>
                </a:solidFill>
              </a:rPr>
              <a:t>Complications of high blood pressure</a:t>
            </a:r>
            <a:endParaRPr lang="en-AU" dirty="0">
              <a:solidFill>
                <a:srgbClr val="C00000"/>
              </a:solidFill>
            </a:endParaRPr>
          </a:p>
        </p:txBody>
      </p:sp>
      <p:sp>
        <p:nvSpPr>
          <p:cNvPr id="3" name="Content Placeholder 2"/>
          <p:cNvSpPr>
            <a:spLocks noGrp="1"/>
          </p:cNvSpPr>
          <p:nvPr>
            <p:ph idx="1"/>
          </p:nvPr>
        </p:nvSpPr>
        <p:spPr>
          <a:xfrm>
            <a:off x="179512" y="980728"/>
            <a:ext cx="8784976" cy="5760640"/>
          </a:xfrm>
        </p:spPr>
        <p:txBody>
          <a:bodyPr>
            <a:normAutofit fontScale="70000" lnSpcReduction="20000"/>
          </a:bodyPr>
          <a:lstStyle/>
          <a:p>
            <a:pPr marL="0" indent="0">
              <a:buNone/>
            </a:pPr>
            <a:r>
              <a:rPr lang="en-US" dirty="0" smtClean="0"/>
              <a:t>Uncontrolled high blood pressure can lead to: </a:t>
            </a:r>
          </a:p>
          <a:p>
            <a:r>
              <a:rPr lang="en-US" b="1" dirty="0" smtClean="0"/>
              <a:t>Heart attack or stroke.</a:t>
            </a:r>
            <a:r>
              <a:rPr lang="en-US" dirty="0" smtClean="0"/>
              <a:t> </a:t>
            </a:r>
            <a:endParaRPr lang="en-US" dirty="0"/>
          </a:p>
          <a:p>
            <a:r>
              <a:rPr lang="en-US" dirty="0" smtClean="0"/>
              <a:t> </a:t>
            </a:r>
            <a:r>
              <a:rPr lang="en-US" b="1" dirty="0" smtClean="0"/>
              <a:t>Aneurysm.</a:t>
            </a:r>
            <a:endParaRPr lang="en-US" dirty="0" smtClean="0"/>
          </a:p>
          <a:p>
            <a:r>
              <a:rPr lang="en-US" b="1" dirty="0" smtClean="0"/>
              <a:t>Heart failure.</a:t>
            </a:r>
            <a:r>
              <a:rPr lang="en-US" dirty="0" smtClean="0"/>
              <a:t> To pump blood against the higher pressure in the vessels, the heart muscle thickens. Eventually, the thickened muscle may have a hard time pumping enough blood to meet your body's needs, which can lead to heart failure.</a:t>
            </a:r>
          </a:p>
          <a:p>
            <a:r>
              <a:rPr lang="en-US" b="1" dirty="0" smtClean="0"/>
              <a:t>Weakened and narrowed blood vessels in the kidneys.</a:t>
            </a:r>
            <a:r>
              <a:rPr lang="en-US" dirty="0" smtClean="0"/>
              <a:t> This can prevent these organs from functioning normally.</a:t>
            </a:r>
          </a:p>
          <a:p>
            <a:r>
              <a:rPr lang="en-US" b="1" dirty="0" smtClean="0"/>
              <a:t>Thickened, narrowed or torn blood vessels in the eyes.</a:t>
            </a:r>
            <a:r>
              <a:rPr lang="en-US" dirty="0" smtClean="0"/>
              <a:t> This can result in vision loss.</a:t>
            </a:r>
          </a:p>
          <a:p>
            <a:r>
              <a:rPr lang="en-US" b="1" dirty="0" smtClean="0"/>
              <a:t>Metabolic syndrome.</a:t>
            </a:r>
            <a:r>
              <a:rPr lang="en-US" dirty="0" smtClean="0"/>
              <a:t> This syndrome is a cluster of disorders of body's metabolism </a:t>
            </a:r>
            <a:r>
              <a:rPr lang="en-US" dirty="0" smtClean="0">
                <a:solidFill>
                  <a:srgbClr val="C00000"/>
                </a:solidFill>
              </a:rPr>
              <a:t>— </a:t>
            </a:r>
            <a:r>
              <a:rPr lang="en-US" u="sng" dirty="0" smtClean="0">
                <a:solidFill>
                  <a:srgbClr val="C00000"/>
                </a:solidFill>
              </a:rPr>
              <a:t>including increased waist circumference</a:t>
            </a:r>
            <a:r>
              <a:rPr lang="en-US" dirty="0" smtClean="0"/>
              <a:t>, </a:t>
            </a:r>
            <a:r>
              <a:rPr lang="en-US" u="sng" dirty="0" smtClean="0">
                <a:solidFill>
                  <a:srgbClr val="C00000"/>
                </a:solidFill>
              </a:rPr>
              <a:t>high</a:t>
            </a:r>
            <a:r>
              <a:rPr lang="en-US" dirty="0" smtClean="0">
                <a:solidFill>
                  <a:srgbClr val="C00000"/>
                </a:solidFill>
              </a:rPr>
              <a:t> </a:t>
            </a:r>
            <a:r>
              <a:rPr lang="en-US" u="sng" dirty="0" smtClean="0">
                <a:solidFill>
                  <a:srgbClr val="C00000"/>
                </a:solidFill>
              </a:rPr>
              <a:t>triglycerides</a:t>
            </a:r>
            <a:r>
              <a:rPr lang="en-US" dirty="0" smtClean="0"/>
              <a:t>, </a:t>
            </a:r>
            <a:r>
              <a:rPr lang="en-US" u="sng" dirty="0" smtClean="0">
                <a:solidFill>
                  <a:srgbClr val="C00000"/>
                </a:solidFill>
              </a:rPr>
              <a:t>low high-density lipoprotein (HDL), </a:t>
            </a:r>
            <a:r>
              <a:rPr lang="en-US" dirty="0" smtClean="0"/>
              <a:t>or "good," cholesterol, </a:t>
            </a:r>
            <a:r>
              <a:rPr lang="en-US" b="1" u="sng" dirty="0" smtClean="0">
                <a:solidFill>
                  <a:srgbClr val="C00000"/>
                </a:solidFill>
              </a:rPr>
              <a:t>high blood pressure</a:t>
            </a:r>
            <a:r>
              <a:rPr lang="en-US" dirty="0" smtClean="0"/>
              <a:t>, and </a:t>
            </a:r>
            <a:r>
              <a:rPr lang="en-US" u="sng" dirty="0" smtClean="0">
                <a:solidFill>
                  <a:srgbClr val="C00000"/>
                </a:solidFill>
              </a:rPr>
              <a:t>high insulin levels</a:t>
            </a:r>
            <a:r>
              <a:rPr lang="en-US" dirty="0" smtClean="0"/>
              <a:t>. </a:t>
            </a:r>
          </a:p>
          <a:p>
            <a:r>
              <a:rPr lang="en-US" b="1" dirty="0" smtClean="0"/>
              <a:t>Trouble with memory or understanding.</a:t>
            </a:r>
            <a:r>
              <a:rPr lang="en-US" dirty="0" smtClean="0"/>
              <a:t> Uncontrolled high blood pressure may also affect the ability to think, remember and learn. </a:t>
            </a:r>
            <a:r>
              <a:rPr lang="en-US" dirty="0"/>
              <a:t>*</a:t>
            </a:r>
            <a:r>
              <a:rPr lang="en-US" sz="2600" b="1" dirty="0" smtClean="0"/>
              <a:t>Trouble with memory or understanding concepts is more common in people who have high blood pressure</a:t>
            </a:r>
            <a:r>
              <a:rPr lang="en-US" dirty="0" smtClean="0"/>
              <a:t>.*</a:t>
            </a:r>
          </a:p>
          <a:p>
            <a:endParaRPr lang="en-A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normAutofit/>
          </a:bodyPr>
          <a:lstStyle/>
          <a:p>
            <a:r>
              <a:rPr lang="en-AU" b="1" dirty="0" smtClean="0">
                <a:solidFill>
                  <a:srgbClr val="FF0000"/>
                </a:solidFill>
              </a:rPr>
              <a:t>Arteriosclerosis / atherosclerosis</a:t>
            </a:r>
            <a:endParaRPr lang="en-AU" dirty="0">
              <a:solidFill>
                <a:srgbClr val="FF0000"/>
              </a:solidFill>
            </a:endParaRPr>
          </a:p>
        </p:txBody>
      </p:sp>
      <p:sp>
        <p:nvSpPr>
          <p:cNvPr id="3" name="Content Placeholder 2"/>
          <p:cNvSpPr>
            <a:spLocks noGrp="1"/>
          </p:cNvSpPr>
          <p:nvPr>
            <p:ph idx="1"/>
          </p:nvPr>
        </p:nvSpPr>
        <p:spPr>
          <a:xfrm>
            <a:off x="179512" y="1214422"/>
            <a:ext cx="8712968" cy="5454938"/>
          </a:xfrm>
        </p:spPr>
        <p:txBody>
          <a:bodyPr>
            <a:normAutofit/>
          </a:bodyPr>
          <a:lstStyle/>
          <a:p>
            <a:r>
              <a:rPr lang="en-US" b="1" dirty="0" smtClean="0"/>
              <a:t>Definition</a:t>
            </a:r>
          </a:p>
          <a:p>
            <a:r>
              <a:rPr lang="en-US" dirty="0" smtClean="0"/>
              <a:t>Arteries are blood vessels that carry oxygen and nutrients from the heart to the rest of the body. </a:t>
            </a:r>
          </a:p>
          <a:p>
            <a:r>
              <a:rPr lang="en-US" dirty="0" smtClean="0"/>
              <a:t>Healthy arteries are flexible and elastic. Over time, however, too much pressure in these arteries can make the walls thick and stiff — sometimes restricting blood flow to organs and tissues. This process is called </a:t>
            </a:r>
            <a:r>
              <a:rPr lang="en-US" b="1" u="sng" dirty="0" smtClean="0"/>
              <a:t>arteriosclerosis</a:t>
            </a:r>
            <a:r>
              <a:rPr lang="en-US" dirty="0" smtClean="0"/>
              <a:t>, or hardening of the arteries. </a:t>
            </a:r>
          </a:p>
          <a:p>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AU" sz="3600" dirty="0" smtClean="0"/>
              <a:t>Blood pressure measurements and stages</a:t>
            </a:r>
            <a:endParaRPr lang="en-AU" sz="3600" dirty="0"/>
          </a:p>
        </p:txBody>
      </p:sp>
      <p:sp>
        <p:nvSpPr>
          <p:cNvPr id="3" name="Content Placeholder 2"/>
          <p:cNvSpPr>
            <a:spLocks noGrp="1"/>
          </p:cNvSpPr>
          <p:nvPr>
            <p:ph idx="1"/>
          </p:nvPr>
        </p:nvSpPr>
        <p:spPr>
          <a:xfrm>
            <a:off x="0" y="990600"/>
            <a:ext cx="8964488" cy="5867400"/>
          </a:xfrm>
        </p:spPr>
        <p:txBody>
          <a:bodyPr>
            <a:normAutofit fontScale="70000" lnSpcReduction="20000"/>
          </a:bodyPr>
          <a:lstStyle/>
          <a:p>
            <a:r>
              <a:rPr lang="en-US" dirty="0" smtClean="0"/>
              <a:t>Blood pressure is measured with an inflatable arm cuff and a pressure-measuring gauge. A blood pressure reading, given in millimeters of mercury (mm Hg), has two numbers. The first, or upper, number measures the pressure in the arteries when the heart beats (</a:t>
            </a:r>
            <a:r>
              <a:rPr lang="en-US" b="1" dirty="0" smtClean="0"/>
              <a:t>systolic pressure). </a:t>
            </a:r>
            <a:r>
              <a:rPr lang="en-US" dirty="0" smtClean="0"/>
              <a:t>The second, or lower, number measures the pressure in the arteries between beats (</a:t>
            </a:r>
            <a:r>
              <a:rPr lang="en-US" b="1" dirty="0" smtClean="0"/>
              <a:t>diastolic pressure).(</a:t>
            </a:r>
            <a:r>
              <a:rPr lang="en-US" dirty="0" smtClean="0"/>
              <a:t>heart filling). </a:t>
            </a:r>
          </a:p>
          <a:p>
            <a:r>
              <a:rPr lang="en-US" dirty="0" smtClean="0"/>
              <a:t>Blood pressure measurements fall into four general categories: </a:t>
            </a:r>
          </a:p>
          <a:p>
            <a:pPr marL="0" indent="0">
              <a:buNone/>
            </a:pPr>
            <a:r>
              <a:rPr lang="en-US" b="1" dirty="0" smtClean="0"/>
              <a:t>1- Normal blood pressure.</a:t>
            </a:r>
            <a:r>
              <a:rPr lang="en-US" dirty="0" smtClean="0"/>
              <a:t> Blood pressure is normal if it's below 120/80 mm Hg.</a:t>
            </a:r>
          </a:p>
          <a:p>
            <a:pPr marL="0" indent="0">
              <a:buNone/>
            </a:pPr>
            <a:r>
              <a:rPr lang="en-US" b="1" dirty="0" smtClean="0"/>
              <a:t>2- Prehypertension.</a:t>
            </a:r>
            <a:r>
              <a:rPr lang="en-US" dirty="0" smtClean="0"/>
              <a:t> </a:t>
            </a:r>
            <a:r>
              <a:rPr lang="en-US" dirty="0" err="1" smtClean="0"/>
              <a:t>Prehypertension</a:t>
            </a:r>
            <a:r>
              <a:rPr lang="en-US" dirty="0" smtClean="0"/>
              <a:t> is a systolic pressure ranging from 120 to 139 mm Hg or a diastolic pressure ranging from 80 to 89 mm Hg. </a:t>
            </a:r>
            <a:r>
              <a:rPr lang="en-US" dirty="0" err="1" smtClean="0"/>
              <a:t>Prehypertension</a:t>
            </a:r>
            <a:r>
              <a:rPr lang="en-US" dirty="0" smtClean="0"/>
              <a:t> tends to get worse over time.</a:t>
            </a:r>
          </a:p>
          <a:p>
            <a:pPr marL="0" indent="0">
              <a:buNone/>
            </a:pPr>
            <a:r>
              <a:rPr lang="en-US" b="1" dirty="0" smtClean="0"/>
              <a:t>3- Stage 1 hypertension.</a:t>
            </a:r>
            <a:r>
              <a:rPr lang="en-US" dirty="0" smtClean="0"/>
              <a:t> Stage 1 hypertension is a systolic pressure ranging from 140 to 159 mm Hg or a diastolic pressure ranging from 90 to 99 mm Hg.</a:t>
            </a:r>
          </a:p>
          <a:p>
            <a:pPr marL="0" indent="0">
              <a:buNone/>
            </a:pPr>
            <a:r>
              <a:rPr lang="en-US" b="1" dirty="0" smtClean="0"/>
              <a:t>4- Stage 2 hypertension.</a:t>
            </a:r>
            <a:r>
              <a:rPr lang="en-US" dirty="0" smtClean="0"/>
              <a:t> More severe hypertension, stage 2 hypertension is a systolic pressure of 160 mm Hg or higher or a diastolic pressure of 100 mm Hg or higher.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AU" sz="3600" dirty="0" smtClean="0"/>
              <a:t>Prevention and control of hypertension</a:t>
            </a:r>
            <a:endParaRPr lang="en-AU" sz="3600" dirty="0"/>
          </a:p>
        </p:txBody>
      </p:sp>
      <p:sp>
        <p:nvSpPr>
          <p:cNvPr id="3" name="Content Placeholder 2"/>
          <p:cNvSpPr>
            <a:spLocks noGrp="1"/>
          </p:cNvSpPr>
          <p:nvPr>
            <p:ph idx="1"/>
          </p:nvPr>
        </p:nvSpPr>
        <p:spPr>
          <a:xfrm>
            <a:off x="179512" y="980728"/>
            <a:ext cx="8784976" cy="5760640"/>
          </a:xfrm>
        </p:spPr>
        <p:txBody>
          <a:bodyPr>
            <a:normAutofit fontScale="55000" lnSpcReduction="20000"/>
          </a:bodyPr>
          <a:lstStyle/>
          <a:p>
            <a:pPr marL="0" indent="0">
              <a:buNone/>
            </a:pPr>
            <a:r>
              <a:rPr lang="en-US" b="1" dirty="0" smtClean="0"/>
              <a:t>Lifestyle and home remedies</a:t>
            </a:r>
          </a:p>
          <a:p>
            <a:r>
              <a:rPr lang="en-US" b="1" dirty="0" smtClean="0"/>
              <a:t>Eating healthy foods.</a:t>
            </a:r>
            <a:r>
              <a:rPr lang="en-US" dirty="0" smtClean="0"/>
              <a:t>  </a:t>
            </a:r>
            <a:r>
              <a:rPr lang="en-US" dirty="0"/>
              <a:t>T</a:t>
            </a:r>
            <a:r>
              <a:rPr lang="en-US" dirty="0" smtClean="0"/>
              <a:t>he Dietary Approaches to Stop Hypertension (DASH) diet, which emphasizes fruits, vegetables, whole grains and low-fat dairy foods.  Plenty of potassium, which can help prevent and control high blood pressure.  less saturated fat and total fat.</a:t>
            </a:r>
          </a:p>
          <a:p>
            <a:r>
              <a:rPr lang="en-US" b="1" dirty="0" smtClean="0"/>
              <a:t>Decrease the salt in diet.</a:t>
            </a:r>
            <a:r>
              <a:rPr lang="en-US" dirty="0" smtClean="0"/>
              <a:t> A lower sodium level — 1,500 milligrams (mg) a day — is appropriate for people 51 years of age or older, and individuals of any age who are African-American or who have hypertension, diabetes or chronic kidney disease. Otherwise healthy people can aim for 2,300 mg a day or less. While you can reduce the amount of salt you eat by putting down the saltshaker, you should also pay attention to the amount of salt that's in the processed foods you eat, such as canned soups or frozen dinners.</a:t>
            </a:r>
          </a:p>
          <a:p>
            <a:r>
              <a:rPr lang="en-US" b="1" dirty="0" smtClean="0"/>
              <a:t>Maintain a healthy weight.</a:t>
            </a:r>
            <a:r>
              <a:rPr lang="en-US" dirty="0" smtClean="0"/>
              <a:t> </a:t>
            </a:r>
          </a:p>
          <a:p>
            <a:r>
              <a:rPr lang="en-US" b="1" dirty="0" smtClean="0"/>
              <a:t>Increase physical activity.</a:t>
            </a:r>
            <a:r>
              <a:rPr lang="en-US" dirty="0" smtClean="0"/>
              <a:t> Regular physical activity can help lower your blood pressure and keep your weight under control. Strive for at least 30 minutes of physical activity a day.</a:t>
            </a:r>
          </a:p>
          <a:p>
            <a:r>
              <a:rPr lang="en-US" b="1" dirty="0" smtClean="0"/>
              <a:t>Limit alcohol.</a:t>
            </a:r>
            <a:r>
              <a:rPr lang="en-US" dirty="0" smtClean="0"/>
              <a:t> Even if you're healthy, alcohol can raise your blood pressure.</a:t>
            </a:r>
          </a:p>
          <a:p>
            <a:r>
              <a:rPr lang="en-US" b="1" dirty="0" smtClean="0"/>
              <a:t>Quitting smoking.</a:t>
            </a:r>
            <a:r>
              <a:rPr lang="en-US" dirty="0" smtClean="0"/>
              <a:t> </a:t>
            </a:r>
          </a:p>
          <a:p>
            <a:r>
              <a:rPr lang="en-US" b="1" dirty="0" smtClean="0"/>
              <a:t>Manage stress.</a:t>
            </a:r>
            <a:r>
              <a:rPr lang="en-US" dirty="0" smtClean="0"/>
              <a:t> Reduce stress as much as possible. Practice healthy coping techniques, such as muscle relaxation and deep breathing. Getting plenty of sleep can help, too.</a:t>
            </a:r>
          </a:p>
          <a:p>
            <a:r>
              <a:rPr lang="en-US" b="1" dirty="0" smtClean="0"/>
              <a:t>Monitor blood pressure at home.</a:t>
            </a:r>
            <a:r>
              <a:rPr lang="en-US" dirty="0" smtClean="0"/>
              <a:t> Home blood pressure monitoring can help keep closer look on blood pressure, show if medication is working</a:t>
            </a:r>
          </a:p>
          <a:p>
            <a:endParaRPr lang="en-A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solidFill>
                  <a:srgbClr val="C00000"/>
                </a:solidFill>
              </a:rPr>
              <a:t>Alternative </a:t>
            </a:r>
            <a:r>
              <a:rPr lang="en-AU" b="1" dirty="0" smtClean="0">
                <a:solidFill>
                  <a:srgbClr val="C00000"/>
                </a:solidFill>
              </a:rPr>
              <a:t>medicine &amp; Hypertension</a:t>
            </a:r>
            <a:endParaRPr lang="en-AU" dirty="0">
              <a:solidFill>
                <a:srgbClr val="C00000"/>
              </a:solidFill>
            </a:endParaRPr>
          </a:p>
        </p:txBody>
      </p:sp>
      <p:sp>
        <p:nvSpPr>
          <p:cNvPr id="3" name="Content Placeholder 2"/>
          <p:cNvSpPr>
            <a:spLocks noGrp="1"/>
          </p:cNvSpPr>
          <p:nvPr>
            <p:ph idx="1"/>
          </p:nvPr>
        </p:nvSpPr>
        <p:spPr>
          <a:xfrm>
            <a:off x="251520" y="1340768"/>
            <a:ext cx="8712968" cy="5328592"/>
          </a:xfrm>
        </p:spPr>
        <p:txBody>
          <a:bodyPr>
            <a:normAutofit fontScale="92500" lnSpcReduction="20000"/>
          </a:bodyPr>
          <a:lstStyle/>
          <a:p>
            <a:pPr marL="0" indent="0">
              <a:buNone/>
            </a:pPr>
            <a:r>
              <a:rPr lang="en-AU" dirty="0" smtClean="0"/>
              <a:t> Although diet and exercise are the best tactics to lower your blood pressure, some supplements also may help decrease it. These include: </a:t>
            </a:r>
          </a:p>
          <a:p>
            <a:r>
              <a:rPr lang="en-AU" dirty="0" smtClean="0"/>
              <a:t>Alpha-</a:t>
            </a:r>
            <a:r>
              <a:rPr lang="en-AU" dirty="0" err="1" smtClean="0"/>
              <a:t>linolenic</a:t>
            </a:r>
            <a:r>
              <a:rPr lang="en-AU" dirty="0" smtClean="0"/>
              <a:t> acid</a:t>
            </a:r>
          </a:p>
          <a:p>
            <a:r>
              <a:rPr lang="en-AU" dirty="0" smtClean="0"/>
              <a:t>Blond </a:t>
            </a:r>
            <a:r>
              <a:rPr lang="en-AU" dirty="0" err="1" smtClean="0"/>
              <a:t>psyllium</a:t>
            </a:r>
            <a:endParaRPr lang="en-AU" dirty="0" smtClean="0"/>
          </a:p>
          <a:p>
            <a:r>
              <a:rPr lang="en-AU" dirty="0" smtClean="0"/>
              <a:t>Calcium</a:t>
            </a:r>
          </a:p>
          <a:p>
            <a:r>
              <a:rPr lang="en-AU" dirty="0" smtClean="0"/>
              <a:t>Cocoa</a:t>
            </a:r>
          </a:p>
          <a:p>
            <a:r>
              <a:rPr lang="en-AU" dirty="0" smtClean="0"/>
              <a:t>Cod-liver oil</a:t>
            </a:r>
          </a:p>
          <a:p>
            <a:r>
              <a:rPr lang="en-AU" dirty="0" smtClean="0"/>
              <a:t>Coenzyme Q10</a:t>
            </a:r>
          </a:p>
          <a:p>
            <a:r>
              <a:rPr lang="en-AU" dirty="0" smtClean="0"/>
              <a:t>Omega-3 fatty acids</a:t>
            </a:r>
          </a:p>
          <a:p>
            <a:r>
              <a:rPr lang="en-AU" dirty="0" smtClean="0"/>
              <a:t>Garlic</a:t>
            </a:r>
          </a:p>
          <a:p>
            <a:endParaRPr lang="en-A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56984" cy="1143000"/>
          </a:xfrm>
        </p:spPr>
        <p:txBody>
          <a:bodyPr>
            <a:normAutofit fontScale="90000"/>
          </a:bodyPr>
          <a:lstStyle/>
          <a:p>
            <a:pPr algn="l"/>
            <a:r>
              <a:rPr lang="en-US" sz="3600" b="1" dirty="0" smtClean="0"/>
              <a:t>Salt and hypertension: </a:t>
            </a:r>
            <a:r>
              <a:rPr lang="en-US" sz="4000" b="1" dirty="0" smtClean="0">
                <a:solidFill>
                  <a:srgbClr val="C00000"/>
                </a:solidFill>
              </a:rPr>
              <a:t>is salt dietary reduction worth the effort?</a:t>
            </a:r>
            <a:endParaRPr lang="en-AU" sz="4000" dirty="0">
              <a:solidFill>
                <a:srgbClr val="C00000"/>
              </a:solidFill>
            </a:endParaRPr>
          </a:p>
        </p:txBody>
      </p:sp>
      <p:sp>
        <p:nvSpPr>
          <p:cNvPr id="3" name="Content Placeholder 2"/>
          <p:cNvSpPr>
            <a:spLocks noGrp="1"/>
          </p:cNvSpPr>
          <p:nvPr>
            <p:ph idx="1"/>
          </p:nvPr>
        </p:nvSpPr>
        <p:spPr>
          <a:xfrm>
            <a:off x="107504" y="1340768"/>
            <a:ext cx="8928992" cy="5328592"/>
          </a:xfrm>
        </p:spPr>
        <p:txBody>
          <a:bodyPr>
            <a:normAutofit fontScale="55000" lnSpcReduction="20000"/>
          </a:bodyPr>
          <a:lstStyle/>
          <a:p>
            <a:r>
              <a:rPr lang="en-US" sz="3800" dirty="0" smtClean="0"/>
              <a:t>In numerous epidemiologic, clinical, and experimental studies, dietary sodium intake has been linked to blood pressure, and a reduction in dietary salt intake has been documented to lower blood pressure. </a:t>
            </a:r>
          </a:p>
          <a:p>
            <a:r>
              <a:rPr lang="en-US" sz="3800" dirty="0" smtClean="0"/>
              <a:t>In young subjects, salt intake has a programming effect in that blood pressure remains elevated even after a high salt intake has been reduced. </a:t>
            </a:r>
          </a:p>
          <a:p>
            <a:r>
              <a:rPr lang="en-US" sz="3800" dirty="0" smtClean="0"/>
              <a:t>Elderly subjects, African Americans, and obese patients are more sensitive to the blood pressure-lowering effects of a decreased salt intake.</a:t>
            </a:r>
          </a:p>
          <a:p>
            <a:r>
              <a:rPr lang="en-US" sz="3800" dirty="0" smtClean="0"/>
              <a:t>A greater decrease in blood pressure is achieved when a reduced salt intake is combined with other lifestyle interventions, such as adherence to Dietary Approaches to Stop Hypertension. </a:t>
            </a:r>
          </a:p>
          <a:p>
            <a:r>
              <a:rPr lang="en-US" sz="3800" dirty="0" smtClean="0"/>
              <a:t>A high salt intake has been shown to increase not only blood pressure but also the risk of </a:t>
            </a:r>
            <a:r>
              <a:rPr lang="en-US" sz="3800" u="sng" dirty="0" smtClean="0"/>
              <a:t>stroke</a:t>
            </a:r>
            <a:r>
              <a:rPr lang="en-US" sz="3800" dirty="0" smtClean="0"/>
              <a:t>, </a:t>
            </a:r>
            <a:r>
              <a:rPr lang="en-US" sz="3800" u="sng" dirty="0" smtClean="0"/>
              <a:t>left ventricular hypertrophy</a:t>
            </a:r>
            <a:r>
              <a:rPr lang="en-US" sz="3800" dirty="0" smtClean="0"/>
              <a:t>, and </a:t>
            </a:r>
            <a:r>
              <a:rPr lang="en-US" sz="3800" u="sng" dirty="0" smtClean="0"/>
              <a:t>proteinuria.</a:t>
            </a:r>
          </a:p>
          <a:p>
            <a:r>
              <a:rPr lang="en-US" sz="3800" b="1" i="1" u="sng" dirty="0" smtClean="0"/>
              <a:t>Dietary salt intake reduction can delay or prevent the incidence of antihypertensive therapy, can facilitate blood pressure reduction in hypertensive patients receiving medical therapy, and may represent a simple cost-saving mediator to reduce cardiovascular morbidity and mortality</a:t>
            </a:r>
            <a:r>
              <a:rPr lang="en-US" dirty="0" smtClean="0"/>
              <a:t>.</a:t>
            </a:r>
          </a:p>
          <a:p>
            <a:r>
              <a:rPr lang="en-US" sz="2900" i="1" dirty="0" smtClean="0">
                <a:solidFill>
                  <a:srgbClr val="C00000"/>
                </a:solidFill>
                <a:hlinkClick r:id="rId2" tooltip="The American journal of medicine."/>
              </a:rPr>
              <a:t>Am J Med.</a:t>
            </a:r>
            <a:r>
              <a:rPr lang="en-US" sz="2900" i="1" dirty="0" smtClean="0">
                <a:solidFill>
                  <a:srgbClr val="C00000"/>
                </a:solidFill>
              </a:rPr>
              <a:t> 2012 May;125(5):433-9. </a:t>
            </a:r>
            <a:r>
              <a:rPr lang="en-US" sz="2900" i="1" dirty="0" err="1" smtClean="0">
                <a:solidFill>
                  <a:srgbClr val="C00000"/>
                </a:solidFill>
              </a:rPr>
              <a:t>doi</a:t>
            </a:r>
            <a:r>
              <a:rPr lang="en-US" sz="2900" i="1" dirty="0" smtClean="0">
                <a:solidFill>
                  <a:srgbClr val="C00000"/>
                </a:solidFill>
              </a:rPr>
              <a:t>: 10.1016/j.amjmed.2011.10.023</a:t>
            </a:r>
            <a:endParaRPr lang="en-AU" sz="2900" i="1" dirty="0">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dirty="0" smtClean="0">
                <a:hlinkClick r:id="rId2"/>
              </a:rPr>
              <a:t>www.mayoclinic.com</a:t>
            </a:r>
            <a:endParaRPr lang="en-US" dirty="0" smtClean="0"/>
          </a:p>
          <a:p>
            <a:r>
              <a:rPr lang="en-US" dirty="0">
                <a:hlinkClick r:id="rId3"/>
              </a:rPr>
              <a:t>http://</a:t>
            </a:r>
            <a:r>
              <a:rPr lang="en-US" dirty="0" smtClean="0">
                <a:hlinkClick r:id="rId3"/>
              </a:rPr>
              <a:t>www.ncbi.nlm.nih.gov</a:t>
            </a:r>
            <a:endParaRPr lang="en-US" dirty="0" smtClean="0"/>
          </a:p>
          <a:p>
            <a:r>
              <a:rPr lang="en-US" dirty="0">
                <a:hlinkClick r:id="rId4" action="ppaction://hlinkfile"/>
              </a:rPr>
              <a:t>U.S. National Library of Medicine - The World's Largest Medical </a:t>
            </a:r>
            <a:r>
              <a:rPr lang="en-US" dirty="0" smtClean="0">
                <a:hlinkClick r:id="rId4" action="ppaction://hlinkfile"/>
              </a:rPr>
              <a:t>Library</a:t>
            </a:r>
            <a:endParaRPr lang="en-US" dirty="0" smtClean="0"/>
          </a:p>
          <a:p>
            <a:r>
              <a:rPr lang="en-US" i="1" dirty="0">
                <a:solidFill>
                  <a:srgbClr val="C00000"/>
                </a:solidFill>
                <a:hlinkClick r:id="rId5" tooltip="The American journal of medicine."/>
              </a:rPr>
              <a:t>Am J Med.</a:t>
            </a:r>
            <a:r>
              <a:rPr lang="en-US" i="1" dirty="0">
                <a:solidFill>
                  <a:srgbClr val="C00000"/>
                </a:solidFill>
              </a:rPr>
              <a:t> 2012 May;125(5):433-9. </a:t>
            </a:r>
            <a:r>
              <a:rPr lang="en-US" i="1" dirty="0" err="1">
                <a:solidFill>
                  <a:srgbClr val="C00000"/>
                </a:solidFill>
              </a:rPr>
              <a:t>doi</a:t>
            </a:r>
            <a:r>
              <a:rPr lang="en-US" i="1">
                <a:solidFill>
                  <a:srgbClr val="C00000"/>
                </a:solidFill>
              </a:rPr>
              <a:t>: </a:t>
            </a:r>
            <a:r>
              <a:rPr lang="en-US" i="1" smtClean="0">
                <a:solidFill>
                  <a:srgbClr val="C00000"/>
                </a:solidFill>
              </a:rPr>
              <a:t>10.1016/j.amjmed.2011.10.023</a:t>
            </a:r>
            <a:endParaRPr lang="en-US" dirty="0"/>
          </a:p>
          <a:p>
            <a:r>
              <a:rPr lang="en-US" dirty="0" smtClean="0">
                <a:hlinkClick r:id="rId6" action="ppaction://hlinkfile"/>
              </a:rPr>
              <a:t> </a:t>
            </a:r>
            <a:r>
              <a:rPr lang="en-US" i="1" dirty="0">
                <a:hlinkClick r:id="rId6" action="ppaction://hlinkfile"/>
              </a:rPr>
              <a:t>The Merck Manual Home Health Handbook</a:t>
            </a:r>
            <a:r>
              <a:rPr lang="en-US" dirty="0">
                <a:hlinkClick r:id="rId6" action="ppaction://hlinkfile"/>
              </a:rPr>
              <a:t> Online Version</a:t>
            </a:r>
            <a:endParaRPr lang="en-US" dirty="0"/>
          </a:p>
          <a:p>
            <a:endParaRPr lang="en-US" dirty="0"/>
          </a:p>
        </p:txBody>
      </p:sp>
    </p:spTree>
    <p:extLst>
      <p:ext uri="{BB962C8B-B14F-4D97-AF65-F5344CB8AC3E}">
        <p14:creationId xmlns:p14="http://schemas.microsoft.com/office/powerpoint/2010/main" xmlns="" val="4138497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472518" cy="1143000"/>
          </a:xfrm>
        </p:spPr>
        <p:txBody>
          <a:bodyPr>
            <a:normAutofit/>
          </a:bodyPr>
          <a:lstStyle/>
          <a:p>
            <a:pPr algn="l"/>
            <a:r>
              <a:rPr lang="en-AU" sz="3600" b="1" dirty="0" smtClean="0">
                <a:solidFill>
                  <a:srgbClr val="FF0000"/>
                </a:solidFill>
              </a:rPr>
              <a:t>Arteriosclerosis / atherosclerosis</a:t>
            </a:r>
            <a:r>
              <a:rPr lang="en-AU" sz="3600" b="1" dirty="0" smtClean="0"/>
              <a:t>, </a:t>
            </a:r>
            <a:r>
              <a:rPr lang="en-AU" sz="2800" dirty="0" smtClean="0">
                <a:solidFill>
                  <a:srgbClr val="FF0000"/>
                </a:solidFill>
              </a:rPr>
              <a:t>Cont’d</a:t>
            </a:r>
            <a:endParaRPr lang="en-US" sz="2800" dirty="0">
              <a:solidFill>
                <a:srgbClr val="FF0000"/>
              </a:solidFill>
            </a:endParaRPr>
          </a:p>
        </p:txBody>
      </p:sp>
      <p:sp>
        <p:nvSpPr>
          <p:cNvPr id="3" name="Content Placeholder 2"/>
          <p:cNvSpPr>
            <a:spLocks noGrp="1"/>
          </p:cNvSpPr>
          <p:nvPr>
            <p:ph idx="1"/>
          </p:nvPr>
        </p:nvSpPr>
        <p:spPr>
          <a:xfrm>
            <a:off x="214282" y="1357298"/>
            <a:ext cx="8643998" cy="5286412"/>
          </a:xfrm>
        </p:spPr>
        <p:txBody>
          <a:bodyPr>
            <a:normAutofit lnSpcReduction="10000"/>
          </a:bodyPr>
          <a:lstStyle/>
          <a:p>
            <a:r>
              <a:rPr lang="en-US" dirty="0" smtClean="0"/>
              <a:t>Atherosclerosis is a specific type of arteriosclerosis, but the terms are sometimes used interchangeably. </a:t>
            </a:r>
            <a:r>
              <a:rPr lang="en-US" u="sng" dirty="0" smtClean="0"/>
              <a:t>Atherosclerosis refers to the buildup of fats and cholesterol in and on the artery walls (plaques), which can restrict blood flow. </a:t>
            </a:r>
          </a:p>
          <a:p>
            <a:r>
              <a:rPr lang="en-US" dirty="0" smtClean="0"/>
              <a:t>These plaques can also burst, triggering a blood clot. Although atherosclerosis is often considered a heart problem, it can affect arteries anywhere in your body. Atherosclerosis is a preventable and treatable condition.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stanbulmdg2010.org/wp-content/uploads/2012-08-14/reversing-atherosclerosis-naturally_1_1.jpg"/>
          <p:cNvPicPr>
            <a:picLocks noChangeAspect="1" noChangeArrowheads="1"/>
          </p:cNvPicPr>
          <p:nvPr/>
        </p:nvPicPr>
        <p:blipFill>
          <a:blip r:embed="rId2"/>
          <a:srcRect/>
          <a:stretch>
            <a:fillRect/>
          </a:stretch>
        </p:blipFill>
        <p:spPr bwMode="auto">
          <a:xfrm>
            <a:off x="785786" y="1142984"/>
            <a:ext cx="7715304" cy="5357850"/>
          </a:xfrm>
          <a:prstGeom prst="rect">
            <a:avLst/>
          </a:prstGeom>
          <a:noFill/>
        </p:spPr>
      </p:pic>
      <p:sp>
        <p:nvSpPr>
          <p:cNvPr id="5" name="TextBox 4"/>
          <p:cNvSpPr txBox="1"/>
          <p:nvPr/>
        </p:nvSpPr>
        <p:spPr>
          <a:xfrm>
            <a:off x="2428860" y="428604"/>
            <a:ext cx="3038652" cy="646331"/>
          </a:xfrm>
          <a:prstGeom prst="rect">
            <a:avLst/>
          </a:prstGeom>
          <a:noFill/>
        </p:spPr>
        <p:txBody>
          <a:bodyPr wrap="none" rtlCol="0">
            <a:spAutoFit/>
          </a:bodyPr>
          <a:lstStyle/>
          <a:p>
            <a:r>
              <a:rPr lang="en-US" sz="3600" dirty="0" smtClean="0"/>
              <a:t>Atherosclerosis</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rgbClr val="FF0000"/>
                </a:solidFill>
              </a:rPr>
              <a:t>Atherosclerosis</a:t>
            </a:r>
            <a:r>
              <a:rPr lang="en-US" dirty="0" smtClean="0">
                <a:solidFill>
                  <a:srgbClr val="FF0000"/>
                </a:solidFill>
              </a:rPr>
              <a:t>: Symptoms</a:t>
            </a:r>
            <a:endParaRPr lang="en-AU" dirty="0">
              <a:solidFill>
                <a:srgbClr val="FF0000"/>
              </a:solidFill>
            </a:endParaRPr>
          </a:p>
        </p:txBody>
      </p:sp>
      <p:sp>
        <p:nvSpPr>
          <p:cNvPr id="3" name="Content Placeholder 2"/>
          <p:cNvSpPr>
            <a:spLocks noGrp="1"/>
          </p:cNvSpPr>
          <p:nvPr>
            <p:ph idx="1"/>
          </p:nvPr>
        </p:nvSpPr>
        <p:spPr>
          <a:xfrm>
            <a:off x="179512" y="1600200"/>
            <a:ext cx="8856984" cy="5114948"/>
          </a:xfrm>
        </p:spPr>
        <p:txBody>
          <a:bodyPr>
            <a:normAutofit fontScale="92500"/>
          </a:bodyPr>
          <a:lstStyle/>
          <a:p>
            <a:r>
              <a:rPr lang="en-US" dirty="0" smtClean="0"/>
              <a:t>Symptoms develops gradually. Mild atherosclerosis usually doesn't have any symptoms. </a:t>
            </a:r>
          </a:p>
          <a:p>
            <a:r>
              <a:rPr lang="en-US" dirty="0" smtClean="0"/>
              <a:t> atherosclerosis symptoms usually won't appear until an artery is so narrowed or clogged that it can't supply adequate blood to the organs and tissues. </a:t>
            </a:r>
          </a:p>
          <a:p>
            <a:r>
              <a:rPr lang="en-US" dirty="0" smtClean="0"/>
              <a:t>Sometimes a blood clot completely blocks blood flow, or even breaks apart and can trigger a heart attack or stroke. </a:t>
            </a:r>
          </a:p>
          <a:p>
            <a:r>
              <a:rPr lang="en-US" dirty="0" smtClean="0"/>
              <a:t>Symptoms of moderate to severe atherosclerosis depend on which arteries are affected.  </a:t>
            </a:r>
          </a:p>
          <a:p>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US" dirty="0" smtClean="0">
                <a:solidFill>
                  <a:srgbClr val="FF0000"/>
                </a:solidFill>
              </a:rPr>
              <a:t>Causes</a:t>
            </a:r>
            <a:endParaRPr lang="en-AU" dirty="0">
              <a:solidFill>
                <a:srgbClr val="FF0000"/>
              </a:solidFill>
            </a:endParaRPr>
          </a:p>
        </p:txBody>
      </p:sp>
      <p:sp>
        <p:nvSpPr>
          <p:cNvPr id="3" name="Content Placeholder 2"/>
          <p:cNvSpPr>
            <a:spLocks noGrp="1"/>
          </p:cNvSpPr>
          <p:nvPr>
            <p:ph idx="1"/>
          </p:nvPr>
        </p:nvSpPr>
        <p:spPr>
          <a:xfrm>
            <a:off x="285720" y="1052736"/>
            <a:ext cx="8572560" cy="5590974"/>
          </a:xfrm>
        </p:spPr>
        <p:txBody>
          <a:bodyPr>
            <a:normAutofit/>
          </a:bodyPr>
          <a:lstStyle/>
          <a:p>
            <a:r>
              <a:rPr lang="en-US" dirty="0" smtClean="0"/>
              <a:t>Atherosclerosis is a slow, progressive disease that may begin as early as childhood. Although the exact cause is unknown, atherosclerosis may start with damage or injury to the inner layer of an artery. The damage may be caused by: </a:t>
            </a:r>
          </a:p>
          <a:p>
            <a:r>
              <a:rPr lang="en-US" b="1" dirty="0" smtClean="0"/>
              <a:t>High blood pressure</a:t>
            </a:r>
          </a:p>
          <a:p>
            <a:r>
              <a:rPr lang="en-US" b="1" dirty="0" smtClean="0"/>
              <a:t>High cholesterol, often from getting too much cholesterol or saturated fats in your diet</a:t>
            </a:r>
          </a:p>
          <a:p>
            <a:r>
              <a:rPr lang="en-US" b="1" dirty="0" smtClean="0"/>
              <a:t>Smoking</a:t>
            </a:r>
            <a:r>
              <a:rPr lang="en-US" dirty="0" smtClean="0"/>
              <a:t> </a:t>
            </a:r>
          </a:p>
          <a:p>
            <a:r>
              <a:rPr lang="en-US" b="1" dirty="0" smtClean="0"/>
              <a:t>Diabetes</a:t>
            </a:r>
          </a:p>
          <a:p>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4000" dirty="0" smtClean="0">
                <a:solidFill>
                  <a:srgbClr val="FF0000"/>
                </a:solidFill>
              </a:rPr>
              <a:t>Risk factors for Atherosclerosis</a:t>
            </a:r>
            <a:endParaRPr lang="en-AU" sz="4000" dirty="0">
              <a:solidFill>
                <a:srgbClr val="FF0000"/>
              </a:solidFill>
            </a:endParaRPr>
          </a:p>
        </p:txBody>
      </p:sp>
      <p:sp>
        <p:nvSpPr>
          <p:cNvPr id="3" name="Content Placeholder 2"/>
          <p:cNvSpPr>
            <a:spLocks noGrp="1"/>
          </p:cNvSpPr>
          <p:nvPr>
            <p:ph idx="1"/>
          </p:nvPr>
        </p:nvSpPr>
        <p:spPr>
          <a:xfrm>
            <a:off x="285720" y="1196752"/>
            <a:ext cx="8715436" cy="5544616"/>
          </a:xfrm>
        </p:spPr>
        <p:txBody>
          <a:bodyPr>
            <a:normAutofit/>
          </a:bodyPr>
          <a:lstStyle/>
          <a:p>
            <a:pPr>
              <a:buNone/>
            </a:pPr>
            <a:r>
              <a:rPr lang="en-US" dirty="0" smtClean="0"/>
              <a:t>Factors that increase the risk of atherosclerosis include: </a:t>
            </a:r>
          </a:p>
          <a:p>
            <a:r>
              <a:rPr lang="en-US" dirty="0" smtClean="0"/>
              <a:t>High blood pressure</a:t>
            </a:r>
          </a:p>
          <a:p>
            <a:r>
              <a:rPr lang="en-US" dirty="0" smtClean="0"/>
              <a:t>High cholesterol</a:t>
            </a:r>
          </a:p>
          <a:p>
            <a:r>
              <a:rPr lang="en-US" dirty="0" smtClean="0"/>
              <a:t>Diabetes</a:t>
            </a:r>
          </a:p>
          <a:p>
            <a:r>
              <a:rPr lang="en-US" dirty="0" smtClean="0"/>
              <a:t>Obesity</a:t>
            </a:r>
          </a:p>
          <a:p>
            <a:r>
              <a:rPr lang="en-US" dirty="0" smtClean="0"/>
              <a:t>Smoking</a:t>
            </a:r>
          </a:p>
          <a:p>
            <a:r>
              <a:rPr lang="en-US" dirty="0" smtClean="0"/>
              <a:t>A family history of early heart disease</a:t>
            </a:r>
          </a:p>
          <a:p>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715436" cy="1000132"/>
          </a:xfrm>
        </p:spPr>
        <p:txBody>
          <a:bodyPr>
            <a:noAutofit/>
          </a:bodyPr>
          <a:lstStyle/>
          <a:p>
            <a:pPr algn="l"/>
            <a:r>
              <a:rPr lang="en-US" sz="2800" b="1" dirty="0" smtClean="0">
                <a:solidFill>
                  <a:srgbClr val="FF0000"/>
                </a:solidFill>
              </a:rPr>
              <a:t>Complications of atherosclerosis depend on the location of the blocked </a:t>
            </a:r>
            <a:endParaRPr lang="en-AU" sz="2800" b="1" dirty="0">
              <a:solidFill>
                <a:srgbClr val="FF0000"/>
              </a:solidFill>
            </a:endParaRPr>
          </a:p>
        </p:txBody>
      </p:sp>
      <p:sp>
        <p:nvSpPr>
          <p:cNvPr id="3" name="Content Placeholder 2"/>
          <p:cNvSpPr>
            <a:spLocks noGrp="1"/>
          </p:cNvSpPr>
          <p:nvPr>
            <p:ph idx="1"/>
          </p:nvPr>
        </p:nvSpPr>
        <p:spPr>
          <a:xfrm>
            <a:off x="142844" y="1214422"/>
            <a:ext cx="8786874" cy="5429288"/>
          </a:xfrm>
        </p:spPr>
        <p:txBody>
          <a:bodyPr>
            <a:normAutofit fontScale="85000" lnSpcReduction="20000"/>
          </a:bodyPr>
          <a:lstStyle/>
          <a:p>
            <a:r>
              <a:rPr lang="en-US" b="1" dirty="0" smtClean="0"/>
              <a:t>Coronary artery disease.</a:t>
            </a:r>
            <a:r>
              <a:rPr lang="en-US" dirty="0" smtClean="0"/>
              <a:t> CAD which can cause chest pain (angina), a heart attack or heart failure.</a:t>
            </a:r>
          </a:p>
          <a:p>
            <a:r>
              <a:rPr lang="en-US" b="1" dirty="0" smtClean="0"/>
              <a:t>Carotid artery disease.</a:t>
            </a:r>
            <a:r>
              <a:rPr lang="en-US" dirty="0" smtClean="0"/>
              <a:t> (brain blood supply) which can cause a transient ischemic attack (TIA) or stroke.</a:t>
            </a:r>
          </a:p>
          <a:p>
            <a:r>
              <a:rPr lang="en-US" b="1" dirty="0" smtClean="0"/>
              <a:t>Peripheral artery disease.</a:t>
            </a:r>
            <a:r>
              <a:rPr lang="en-US" dirty="0" smtClean="0"/>
              <a:t>  Narrowing of the arteries in  arms or </a:t>
            </a:r>
            <a:r>
              <a:rPr lang="en-US" dirty="0" err="1" smtClean="0"/>
              <a:t>legs.pain</a:t>
            </a:r>
            <a:r>
              <a:rPr lang="en-US" dirty="0" smtClean="0"/>
              <a:t> upon walking may be the first sign of the </a:t>
            </a:r>
            <a:r>
              <a:rPr lang="en-US" dirty="0" err="1" smtClean="0"/>
              <a:t>diesease</a:t>
            </a:r>
            <a:r>
              <a:rPr lang="en-US" dirty="0" smtClean="0"/>
              <a:t>.”</a:t>
            </a:r>
            <a:r>
              <a:rPr lang="en-US" dirty="0" err="1" smtClean="0"/>
              <a:t>Claudication</a:t>
            </a:r>
            <a:r>
              <a:rPr lang="en-US" dirty="0" smtClean="0"/>
              <a:t>”.</a:t>
            </a:r>
          </a:p>
          <a:p>
            <a:r>
              <a:rPr lang="en-US" b="1" dirty="0" smtClean="0"/>
              <a:t>Aneurysms.</a:t>
            </a:r>
            <a:r>
              <a:rPr lang="en-US" dirty="0" smtClean="0"/>
              <a:t> Atherosclerosis can also cause aneurysms, a serious complication that can occur anywhere in the body. An aneurysm is a bulge in the wall of your artery. Most people with aneurysms have no symptoms. Pain and throbbing in the area of an aneurysm may occur and is a medical emergency. If an aneurysm bursts ,life-threatening internal bleeding occurs .</a:t>
            </a:r>
          </a:p>
          <a:p>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Users\SURGOFFICE\Pictures\atherosclerosis-3.jpg"/>
          <p:cNvPicPr>
            <a:picLocks noChangeAspect="1" noChangeArrowheads="1"/>
          </p:cNvPicPr>
          <p:nvPr/>
        </p:nvPicPr>
        <p:blipFill>
          <a:blip r:embed="rId2"/>
          <a:srcRect/>
          <a:stretch>
            <a:fillRect/>
          </a:stretch>
        </p:blipFill>
        <p:spPr bwMode="auto">
          <a:xfrm>
            <a:off x="428595" y="214290"/>
            <a:ext cx="8286809" cy="642942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2256</Words>
  <Application>Microsoft Office PowerPoint</Application>
  <PresentationFormat>On-screen Show (4:3)</PresentationFormat>
  <Paragraphs>150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Hyper Lipidemia and Hypertension  -Hypercholesterolemia and atherosclerosis. -Cerebrovascular accidents and heart attacks. -Salt and hypertension. </vt:lpstr>
      <vt:lpstr>Arteriosclerosis / atherosclerosis</vt:lpstr>
      <vt:lpstr>Arteriosclerosis / atherosclerosis, Cont’d</vt:lpstr>
      <vt:lpstr>Slide 4</vt:lpstr>
      <vt:lpstr>Atherosclerosis: Symptoms</vt:lpstr>
      <vt:lpstr>Causes</vt:lpstr>
      <vt:lpstr>Risk factors for Atherosclerosis</vt:lpstr>
      <vt:lpstr>Complications of atherosclerosis depend on the location of the blocked </vt:lpstr>
      <vt:lpstr>Slide 9</vt:lpstr>
      <vt:lpstr> Prevention Lifestyle changes can help you prevent or slow the progression of atherosclerosis.  </vt:lpstr>
      <vt:lpstr>Alternative medicine in controlling atherosclerosis</vt:lpstr>
      <vt:lpstr>Conclusion</vt:lpstr>
      <vt:lpstr>Hypertension</vt:lpstr>
      <vt:lpstr> Hypertension: Introduction and Definition Cont’d </vt:lpstr>
      <vt:lpstr>Hypertension: Symptoms</vt:lpstr>
      <vt:lpstr>Hypertension:</vt:lpstr>
      <vt:lpstr>Risk factors</vt:lpstr>
      <vt:lpstr>Risk factors  cont’d</vt:lpstr>
      <vt:lpstr>Complications of high blood pressure</vt:lpstr>
      <vt:lpstr>Blood pressure measurements and stages</vt:lpstr>
      <vt:lpstr>Prevention and control of hypertension</vt:lpstr>
      <vt:lpstr>Alternative medicine &amp; Hypertension</vt:lpstr>
      <vt:lpstr>Salt and hypertension: is salt dietary reduction worth the effort?</vt:lpstr>
      <vt:lpstr>References</vt:lpstr>
    </vt:vector>
  </TitlesOfParts>
  <Company>OrgHome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 Lipidemia and Hypertension  -Hypercholesteremia and atherosclerosis. -Cerebrovascular accidents and heart attacks. -Salt and hypertension. </dc:title>
  <dc:creator>Administrator</dc:creator>
  <cp:lastModifiedBy>SURGOFFICE</cp:lastModifiedBy>
  <cp:revision>21</cp:revision>
  <dcterms:created xsi:type="dcterms:W3CDTF">2013-02-17T14:25:04Z</dcterms:created>
  <dcterms:modified xsi:type="dcterms:W3CDTF">2013-02-19T07:39:00Z</dcterms:modified>
</cp:coreProperties>
</file>